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66" r:id="rId4"/>
    <p:sldId id="258" r:id="rId5"/>
    <p:sldId id="259" r:id="rId6"/>
    <p:sldId id="260" r:id="rId7"/>
    <p:sldId id="267" r:id="rId8"/>
    <p:sldId id="261" r:id="rId9"/>
    <p:sldId id="268" r:id="rId10"/>
    <p:sldId id="262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E92B8-8E80-4F23-BCDF-3FC06FCCD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B6B0A7-F8D3-4D18-9480-F57ADD3DD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2990F-9490-4A3F-8F6E-E33962592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DFA5-E589-4E5A-A0DF-005D9FE5EE1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BA094-0447-4052-8909-796D69DE1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A9B69-8567-4267-A3A5-ACE023E36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961-420A-400B-ADFC-C43FEB869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8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4E013-3B3D-412E-B241-CD8B32B98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07F35-5F8D-4EEE-A8AF-7188340D8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ECA1C-99FA-484C-A415-E85693989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DFA5-E589-4E5A-A0DF-005D9FE5EE1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F115C-8DA7-4BE1-BC01-AEF708451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3BA6D-7240-4304-B37F-70078400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961-420A-400B-ADFC-C43FEB869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0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980A2D-5D77-4E3C-BACF-625766286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CBE0DD-2D6C-41BF-8D70-05C5028B0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2A2EC-A9A7-479C-A813-032CE52E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DFA5-E589-4E5A-A0DF-005D9FE5EE1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2AD51-2519-47A7-87C4-5F297F97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BE8E2-C163-4ECC-82B2-EB7E1F77E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961-420A-400B-ADFC-C43FEB869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8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49B95-44DA-4C8C-B4BF-2592AC8F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211207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24601-E01D-499F-A39F-C87875D3C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92BF-8537-4346-A9B6-2053C58EA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DFA5-E589-4E5A-A0DF-005D9FE5EE1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5A463-8629-4BA1-8C85-DF1F59F59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E2192-FBF7-41CC-B8D3-A75766DCD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961-420A-400B-ADFC-C43FEB86910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321288-C759-413A-8122-24A9DFE83E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249164"/>
            <a:ext cx="3429176" cy="144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55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FD6C3-C6EB-4FC9-9E48-87F7390BB7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18095"/>
            <a:ext cx="10515600" cy="171926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4CA5F-CE16-4748-AEF4-CD72F4D77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32718"/>
            <a:ext cx="105156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8D456-8743-477E-83BC-A8CC2137D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DFA5-E589-4E5A-A0DF-005D9FE5EE1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6F1F-8DC1-482C-8015-EBA92FF3C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68CA8-9AA2-4455-A538-50E81CAE3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961-420A-400B-ADFC-C43FEB86910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CA4429-7566-4116-A8FB-B6473C0B6A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2824" y="0"/>
            <a:ext cx="3429176" cy="144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26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E605C-1DAE-4886-83CB-DDC4B2A38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2111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14BB2-6968-4141-8541-C09A7B06E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D3C0C-3A71-42A6-BF15-8FD08D320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03400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3B74F-A94D-4157-A231-376B3E9DE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DFA5-E589-4E5A-A0DF-005D9FE5EE1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5D8FA-CE9E-4AEF-B328-2E24BC4A2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DA649-1E10-4F73-8853-3AF23B59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961-420A-400B-ADFC-C43FEB86910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B3B8C5-D1B4-4EED-B930-7E9B39B226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2824" y="0"/>
            <a:ext cx="3429176" cy="144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97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2258C-E192-4D9B-BFF9-C5740081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BF2A9-3A84-4B72-814E-D657B4D9F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BE39D-96DD-46DF-92E8-D1B78B9CB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0AB14C-54D5-41E7-9E20-F3FE9360BE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8B5C97-CC83-4DBE-9A1C-E717EF52D2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34EB64-814B-46DD-9D3A-46C64315D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DFA5-E589-4E5A-A0DF-005D9FE5EE1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7D4872-84CD-4880-B9FC-A7001FD03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D6BFD2-DA84-4C31-858D-F19D4B27C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961-420A-400B-ADFC-C43FEB86910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680783-1FBD-4D8E-B141-A205149EDA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2824" y="72952"/>
            <a:ext cx="3429176" cy="144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82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F2350-C290-448C-96E0-528D1917E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896118-3A3F-44E1-A363-5321E53A7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DFA5-E589-4E5A-A0DF-005D9FE5EE1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B0C1E5-1540-4BE3-8500-F71139E7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7B8BA-078E-4DBC-BB4F-EC47E8BBC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961-420A-400B-ADFC-C43FEB86910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EF6650-D65B-47F5-BE4A-A8B69F4FFA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2824" y="0"/>
            <a:ext cx="3429176" cy="144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93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BF1887-F64A-494A-A2BA-FB73F72E5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DFA5-E589-4E5A-A0DF-005D9FE5EE1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2D5DA1-7BAB-4018-9AB5-694B2E42F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744301-0C92-4F7D-8452-C92444548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961-420A-400B-ADFC-C43FEB869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4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0DB58-7982-4DE4-A94B-81CED104D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94B3A-8AFA-4B4D-88EA-A030CABF3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21EDE-0287-4794-8514-352DCB760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5AB5D-9AA3-4A9A-A64C-96E6A4C6A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DFA5-E589-4E5A-A0DF-005D9FE5EE1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DD218-A1D4-4B32-8A3A-3D1D78DA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C0B05-7356-45F7-8DC1-F5935E22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961-420A-400B-ADFC-C43FEB869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4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51056-CA15-412C-85C2-2BEB4A027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DA64B5-4F96-4695-8152-CCFF3EF9D2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C0B9F-D0F0-4E01-827C-252C0789A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EBEA3-C47B-4BD8-A91F-CD5D847A5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DFA5-E589-4E5A-A0DF-005D9FE5EE1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00EA5-07CD-46A6-9F3C-8988FFE18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1229B-B300-41C8-82DC-BCB6B45B2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961-420A-400B-ADFC-C43FEB869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8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FA716-BD89-4FBC-AFFB-8DC98DE50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078A6-29CD-47B6-A5F4-F2D08C74E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AD741-4253-41CB-BBDC-AFDC5648A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6DFA5-E589-4E5A-A0DF-005D9FE5EE1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B6E85-A3D1-4EE9-97C7-FE30C8D25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E00BA-467B-42F6-A72D-2D0887AE1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3B961-420A-400B-ADFC-C43FEB869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9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FF1E58B-1B72-443C-8F65-889734137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Thick of It: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LIVE-HCM Trial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7DC217-5F4D-469D-A1CE-3E59FF53F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270550"/>
            <a:ext cx="10515600" cy="1500187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with</a:t>
            </a:r>
          </a:p>
          <a:p>
            <a:pPr algn="ctr"/>
            <a:r>
              <a:rPr lang="en-US" sz="2800" dirty="0"/>
              <a:t>Dr. Rachel Lampert</a:t>
            </a:r>
          </a:p>
          <a:p>
            <a:pPr algn="ctr"/>
            <a:r>
              <a:rPr lang="en-US" sz="2800" dirty="0"/>
              <a:t>Professor of Medicine, Yale University</a:t>
            </a:r>
          </a:p>
          <a:p>
            <a:pPr algn="ctr"/>
            <a:r>
              <a:rPr lang="en-US" sz="2800" dirty="0"/>
              <a:t>and</a:t>
            </a:r>
          </a:p>
          <a:p>
            <a:pPr algn="ctr"/>
            <a:r>
              <a:rPr lang="en-US" sz="2800" dirty="0"/>
              <a:t>Dr. Andrew Wang </a:t>
            </a:r>
          </a:p>
          <a:p>
            <a:pPr algn="ctr"/>
            <a:r>
              <a:rPr lang="en-US" sz="2800" dirty="0"/>
              <a:t>Professor of Medicine, Duke University</a:t>
            </a:r>
          </a:p>
        </p:txBody>
      </p:sp>
    </p:spTree>
    <p:extLst>
      <p:ext uri="{BB962C8B-B14F-4D97-AF65-F5344CB8AC3E}">
        <p14:creationId xmlns:p14="http://schemas.microsoft.com/office/powerpoint/2010/main" val="2562372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EF99C-7CEE-49E8-A438-8FC9D81E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A10CB-B6F0-47BD-B981-561108782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dirty="0">
                <a:solidFill>
                  <a:schemeClr val="accent5"/>
                </a:solidFill>
              </a:rPr>
              <a:t>In this prospective study of 1660 individuals with HCM or genotype-positive/phenotype-negative (8%), those engaged in vigorous exercise did not experience a heightened risk of death, cardiac arrest, appropriate ICD shocks or arrhythmic syncope compared to individuals engaging in low to moderate intensity physical activity. </a:t>
            </a:r>
          </a:p>
          <a:p>
            <a:pPr>
              <a:defRPr/>
            </a:pPr>
            <a:endParaRPr lang="en-US" sz="2800" dirty="0">
              <a:solidFill>
                <a:schemeClr val="accent5"/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chemeClr val="accent5"/>
                </a:solidFill>
              </a:rPr>
              <a:t>Individuals who were participating in high-intensity competitive sports were also not at heightened risk.</a:t>
            </a:r>
          </a:p>
          <a:p>
            <a:pPr>
              <a:defRPr/>
            </a:pPr>
            <a:r>
              <a:rPr lang="en-US" sz="2800" dirty="0">
                <a:solidFill>
                  <a:schemeClr val="accent5"/>
                </a:solidFill>
              </a:rPr>
              <a:t/>
            </a:r>
            <a:br>
              <a:rPr lang="en-US" sz="2800" dirty="0">
                <a:solidFill>
                  <a:schemeClr val="accent5"/>
                </a:solidFill>
              </a:rPr>
            </a:br>
            <a:r>
              <a:rPr lang="en-US" sz="2800" dirty="0">
                <a:solidFill>
                  <a:schemeClr val="accent5"/>
                </a:solidFill>
              </a:rPr>
              <a:t>Overall event rates were low, with &lt; 5% experiencing the composite endpoint over 3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35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EF99C-7CEE-49E8-A438-8FC9D81E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A10CB-B6F0-47BD-B981-561108782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800" dirty="0">
                <a:solidFill>
                  <a:schemeClr val="accent5"/>
                </a:solidFill>
                <a:latin typeface="+mj-lt"/>
                <a:ea typeface="Times New Roman" panose="02020603050405020304" pitchFamily="18" charset="0"/>
              </a:rPr>
              <a:t>Post hoc analysis limited to those with overt HCM showed a similar HR although non-inferiority was not demonstrated based on the pre-specified boundary.  </a:t>
            </a:r>
          </a:p>
          <a:p>
            <a:pPr>
              <a:defRPr/>
            </a:pPr>
            <a:endParaRPr lang="en-US" sz="2800" dirty="0">
              <a:solidFill>
                <a:schemeClr val="accent5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2800" dirty="0">
                <a:solidFill>
                  <a:schemeClr val="accent5"/>
                </a:solidFill>
                <a:latin typeface="+mj-lt"/>
                <a:ea typeface="Times New Roman" panose="02020603050405020304" pitchFamily="18" charset="0"/>
              </a:rPr>
              <a:t>In neither the primary patient population, nor any subgroup comparison, was either vigorous or non-vigorous exercise shown to be safer (superior).</a:t>
            </a:r>
          </a:p>
          <a:p>
            <a:pPr>
              <a:defRPr/>
            </a:pPr>
            <a:endParaRPr lang="en-US" sz="2800" dirty="0">
              <a:solidFill>
                <a:schemeClr val="accent5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2800" dirty="0">
                <a:solidFill>
                  <a:schemeClr val="accent5"/>
                </a:solidFill>
                <a:latin typeface="+mj-lt"/>
                <a:ea typeface="Times New Roman" panose="02020603050405020304" pitchFamily="18" charset="0"/>
              </a:rPr>
              <a:t>These data will inform discussions between patients and physicians regarding vigorous exercise participation, in the context of expert assessment and management of HCM, using an individualized shared decision-making framework.</a:t>
            </a:r>
          </a:p>
          <a:p>
            <a:pPr>
              <a:defRPr/>
            </a:pPr>
            <a:endParaRPr lang="en-US" sz="2800" dirty="0">
              <a:solidFill>
                <a:schemeClr val="accent5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2800" dirty="0">
                <a:solidFill>
                  <a:schemeClr val="accent5"/>
                </a:solidFill>
                <a:latin typeface="+mj-lt"/>
                <a:ea typeface="Times New Roman" panose="02020603050405020304" pitchFamily="18" charset="0"/>
              </a:rPr>
              <a:t>These data do not support universal restriction of vigorous exercise in patients with HCM.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89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F9D7C-8551-4D62-BBBF-CE95C4E02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Thick of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A51EA-3EEC-4340-A8F0-FB60478D0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broadly communicate new information about hypertrophic cardiomyopathy (HCM) to improve the understanding of the disease and the treatment of patients living with HCM.</a:t>
            </a:r>
          </a:p>
          <a:p>
            <a:r>
              <a:rPr lang="en-US" dirty="0"/>
              <a:t>To engage with diverse professionals in the field of HCM.</a:t>
            </a:r>
          </a:p>
          <a:p>
            <a:r>
              <a:rPr lang="en-US" dirty="0"/>
              <a:t>To promote ongoing and future collaborations in HCM-related research, education and clinical care.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A519E4-4C75-4F5A-91A6-E205102D7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3508" y="91162"/>
            <a:ext cx="3429176" cy="144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8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6AB3A-3F54-41E8-B2F1-CCC67F0C3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8AE9C-A6BD-4661-B0CD-D1D1C48BA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Lampert: Medtronic (research grant, advisory board), Abbott/St Jude (research grant, honoraria), Boston Scientific, (research grant)</a:t>
            </a:r>
          </a:p>
          <a:p>
            <a:r>
              <a:rPr lang="en-US" dirty="0"/>
              <a:t>Dr. Wang: Bristol Myers Squibb (consultant; speaker); Cytokinetics (consultant); BioMarin (consultant)</a:t>
            </a:r>
          </a:p>
        </p:txBody>
      </p:sp>
    </p:spTree>
    <p:extLst>
      <p:ext uri="{BB962C8B-B14F-4D97-AF65-F5344CB8AC3E}">
        <p14:creationId xmlns:p14="http://schemas.microsoft.com/office/powerpoint/2010/main" val="337523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B7005-EA07-428D-AD16-6140AEE5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CB046-6FB0-42B6-AD6D-9329B71EB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accent5"/>
                </a:solidFill>
              </a:rPr>
              <a:t>Benefits of exercise, physical and psychological, are well-described</a:t>
            </a:r>
          </a:p>
          <a:p>
            <a:pPr>
              <a:defRPr/>
            </a:pPr>
            <a:endParaRPr lang="en-US" sz="2800" b="1" dirty="0">
              <a:solidFill>
                <a:schemeClr val="accent5"/>
              </a:solidFill>
            </a:endParaRPr>
          </a:p>
          <a:p>
            <a:pPr>
              <a:defRPr/>
            </a:pPr>
            <a:r>
              <a:rPr lang="en-US" sz="2800" b="1" dirty="0">
                <a:solidFill>
                  <a:schemeClr val="accent5"/>
                </a:solidFill>
              </a:rPr>
              <a:t>Concern for risk of ventricular arrhythmia and sudden death has led to restriction of vigorous exercise for individuals with hypertrophic cardiomyopathy (HCM)</a:t>
            </a:r>
          </a:p>
          <a:p>
            <a:pPr>
              <a:defRPr/>
            </a:pPr>
            <a:endParaRPr lang="en-US" sz="2800" b="1" dirty="0">
              <a:solidFill>
                <a:schemeClr val="accent5"/>
              </a:solidFill>
            </a:endParaRPr>
          </a:p>
          <a:p>
            <a:pPr>
              <a:defRPr/>
            </a:pPr>
            <a:r>
              <a:rPr lang="en-US" sz="2800" b="1" dirty="0">
                <a:solidFill>
                  <a:schemeClr val="accent5"/>
                </a:solidFill>
              </a:rPr>
              <a:t>Prospective, comparative data are lacking on the safety of vigorous exercise for individuals with HCM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40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1C0BA-B7EE-42BF-9C5A-B4FDCB912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Study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C0FF5-866F-43D6-9C50-D01A5091B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solidFill>
                  <a:schemeClr val="accent5"/>
                </a:solidFill>
              </a:rPr>
              <a:t>To determine whether engagement in vigorous exercise, including competitive sports, is associated with increased risk for life-threatening ventricular arrhythmia and/or mortality, in individuals with HCM followed prospectively over three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00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90B7-E69B-4AEA-8B51-5DA525B19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Study Methods</a:t>
            </a: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D7359382-D416-979C-63DF-3057AFFC2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914" y="1690688"/>
            <a:ext cx="3429000" cy="2209800"/>
          </a:xfrm>
          <a:prstGeom prst="roundRect">
            <a:avLst>
              <a:gd name="adj" fmla="val 16667"/>
            </a:avLst>
          </a:prstGeom>
          <a:solidFill>
            <a:srgbClr val="99FF33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b="1" u="sng" dirty="0">
                <a:solidFill>
                  <a:schemeClr val="accent1">
                    <a:lumMod val="50000"/>
                  </a:schemeClr>
                </a:solidFill>
              </a:rPr>
              <a:t>Inclusion criteria:</a:t>
            </a:r>
          </a:p>
          <a:p>
            <a:pPr eaLnBrk="1" hangingPunct="1">
              <a:spcBef>
                <a:spcPct val="0"/>
              </a:spcBef>
            </a:pPr>
            <a:endParaRPr lang="en-US" alt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 b="1" dirty="0">
                <a:solidFill>
                  <a:schemeClr val="accent1">
                    <a:lumMod val="50000"/>
                  </a:schemeClr>
                </a:solidFill>
              </a:rPr>
              <a:t>Diagnosis of HCM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b="1" dirty="0">
                <a:solidFill>
                  <a:schemeClr val="accent1">
                    <a:lumMod val="50000"/>
                  </a:schemeClr>
                </a:solidFill>
              </a:rPr>
              <a:t>              OR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b="1" dirty="0">
                <a:solidFill>
                  <a:schemeClr val="accent1">
                    <a:lumMod val="50000"/>
                  </a:schemeClr>
                </a:solidFill>
              </a:rPr>
              <a:t>Genotype+, no LVH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b="1" dirty="0">
                <a:solidFill>
                  <a:schemeClr val="accent1">
                    <a:lumMod val="50000"/>
                  </a:schemeClr>
                </a:solidFill>
              </a:rPr>
              <a:t>(i.e. phenotype negative)</a:t>
            </a:r>
          </a:p>
          <a:p>
            <a:pPr eaLnBrk="1" hangingPunct="1">
              <a:spcBef>
                <a:spcPct val="0"/>
              </a:spcBef>
            </a:pPr>
            <a:endParaRPr lang="en-US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1674A609-FD02-42EF-3A50-55D1AF54BB83}"/>
              </a:ext>
            </a:extLst>
          </p:cNvPr>
          <p:cNvSpPr/>
          <p:nvPr/>
        </p:nvSpPr>
        <p:spPr bwMode="auto">
          <a:xfrm>
            <a:off x="4637314" y="1690688"/>
            <a:ext cx="5138738" cy="2209800"/>
          </a:xfrm>
          <a:prstGeom prst="round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000" b="1" u="sng" dirty="0">
                <a:solidFill>
                  <a:schemeClr val="accent1"/>
                </a:solidFill>
              </a:rPr>
              <a:t>Exclusion criteria: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chemeClr val="accent1"/>
                </a:solidFill>
              </a:rPr>
              <a:t>Conditions precluding exercise (including NYHA Class III or IV)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chemeClr val="accent1"/>
                </a:solidFill>
              </a:rPr>
              <a:t>Syndromic, infiltrative disease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chemeClr val="accent1"/>
                </a:solidFill>
              </a:rPr>
              <a:t>Inability to complete questionnaires (e.g. language or cognitive barriers)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B548E44A-DB71-A7FD-5713-D601F24DF3D8}"/>
              </a:ext>
            </a:extLst>
          </p:cNvPr>
          <p:cNvSpPr/>
          <p:nvPr/>
        </p:nvSpPr>
        <p:spPr bwMode="auto">
          <a:xfrm>
            <a:off x="979714" y="4281488"/>
            <a:ext cx="8796338" cy="2438400"/>
          </a:xfrm>
          <a:prstGeom prst="roundRect">
            <a:avLst/>
          </a:prstGeom>
          <a:solidFill>
            <a:schemeClr val="accent5">
              <a:lumMod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2000" b="1" u="sng" dirty="0">
                <a:solidFill>
                  <a:schemeClr val="accent1"/>
                </a:solidFill>
              </a:rPr>
              <a:t>Recruitment: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accent5"/>
                </a:solidFill>
              </a:rPr>
              <a:t>42 sites in US, UK, Canada, Australia, New Zealand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accent5"/>
                </a:solidFill>
              </a:rPr>
              <a:t>May 2015 – Feb 2019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accent5"/>
                </a:solidFill>
              </a:rPr>
              <a:t>Self-enrolled through patient advocacy organizations (HCMA, SADS) and physician notification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accent5"/>
                </a:solidFill>
              </a:rPr>
              <a:t>Diagnosis/eligibility confirmed via chart review, Echo Core Lab (Mayo Clinic)</a:t>
            </a:r>
          </a:p>
          <a:p>
            <a:pPr>
              <a:defRPr/>
            </a:pPr>
            <a:r>
              <a:rPr lang="en-US" sz="2000" dirty="0">
                <a:solidFill>
                  <a:schemeClr val="accent5"/>
                </a:solidFill>
              </a:rPr>
              <a:t>		</a:t>
            </a: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3391674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90B7-E69B-4AEA-8B51-5DA525B19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8211207" cy="1325563"/>
          </a:xfrm>
        </p:spPr>
        <p:txBody>
          <a:bodyPr/>
          <a:lstStyle/>
          <a:p>
            <a:r>
              <a:rPr lang="en-US" b="1" dirty="0"/>
              <a:t>Study Methods 2.</a:t>
            </a:r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id="{D50E48DE-4E0C-AE69-26BA-E381BAF9D658}"/>
              </a:ext>
            </a:extLst>
          </p:cNvPr>
          <p:cNvSpPr/>
          <p:nvPr/>
        </p:nvSpPr>
        <p:spPr bwMode="auto">
          <a:xfrm>
            <a:off x="838200" y="1225550"/>
            <a:ext cx="8991600" cy="1371600"/>
          </a:xfrm>
          <a:prstGeom prst="roundRect">
            <a:avLst/>
          </a:prstGeom>
          <a:solidFill>
            <a:srgbClr val="FFFF00">
              <a:lumMod val="20000"/>
              <a:lumOff val="80000"/>
            </a:srgbClr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Exercise classification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 –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Minnesota Leisure Time Activity Questionnaire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Vigorous: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 At least 1 activity with METS </a:t>
            </a: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&gt;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 6 for </a:t>
            </a: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&gt;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 60 hours/year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Moderate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: All activities </a:t>
            </a: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&gt;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 4 and &lt; 6 METS for </a:t>
            </a: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&gt;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 60 hours/year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Sedentary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: Not meeting criteria for moderate or vigorous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66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1" name="Rounded Rectangle 3">
            <a:extLst>
              <a:ext uri="{FF2B5EF4-FFF2-40B4-BE49-F238E27FC236}">
                <a16:creationId xmlns:a16="http://schemas.microsoft.com/office/drawing/2014/main" id="{AB9CFCEB-54CE-30F1-609C-702F179BA133}"/>
              </a:ext>
            </a:extLst>
          </p:cNvPr>
          <p:cNvSpPr/>
          <p:nvPr/>
        </p:nvSpPr>
        <p:spPr bwMode="auto">
          <a:xfrm>
            <a:off x="855663" y="2743200"/>
            <a:ext cx="8991600" cy="457200"/>
          </a:xfrm>
          <a:prstGeom prst="roundRect">
            <a:avLst/>
          </a:prstGeom>
          <a:solidFill>
            <a:srgbClr val="FFFF00">
              <a:lumMod val="20000"/>
              <a:lumOff val="80000"/>
            </a:srgbClr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Clinical data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Records obtained from sites or primary cardiologist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66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66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9F6FB396-0265-ABF7-1850-9CB316CDD294}"/>
              </a:ext>
            </a:extLst>
          </p:cNvPr>
          <p:cNvSpPr/>
          <p:nvPr/>
        </p:nvSpPr>
        <p:spPr bwMode="auto">
          <a:xfrm>
            <a:off x="855663" y="3352800"/>
            <a:ext cx="8991600" cy="838200"/>
          </a:xfrm>
          <a:prstGeom prst="roundRect">
            <a:avLst/>
          </a:prstGeom>
          <a:solidFill>
            <a:srgbClr val="FFFF00">
              <a:lumMod val="20000"/>
              <a:lumOff val="80000"/>
            </a:srgbClr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Outcomes and events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Participants surveyed every 6 months for occurrence of events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66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3" name="Rounded Rectangle 5">
            <a:extLst>
              <a:ext uri="{FF2B5EF4-FFF2-40B4-BE49-F238E27FC236}">
                <a16:creationId xmlns:a16="http://schemas.microsoft.com/office/drawing/2014/main" id="{2A233074-557F-CD73-C22E-AAFA5A1E192E}"/>
              </a:ext>
            </a:extLst>
          </p:cNvPr>
          <p:cNvSpPr/>
          <p:nvPr/>
        </p:nvSpPr>
        <p:spPr bwMode="auto">
          <a:xfrm>
            <a:off x="874713" y="4343400"/>
            <a:ext cx="8991600" cy="2362200"/>
          </a:xfrm>
          <a:prstGeom prst="roundRect">
            <a:avLst/>
          </a:prstGeom>
          <a:solidFill>
            <a:srgbClr val="FFFF00">
              <a:lumMod val="20000"/>
              <a:lumOff val="80000"/>
            </a:srgbClr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Endpoints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Adjudicated by events committee blinded to exercise classification: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Death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Resuscitated cardiac arrest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Syncope - definitely or likely arrhythmic or undetermined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Appropriate shock from an implantable cardioverter defibrillator, reviewed by two electrophysiologists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66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66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66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66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658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5056-B0DF-4913-9F4F-4ABE44F0A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D19DF0-FD40-08BE-B806-347AA32D7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98594"/>
            <a:ext cx="4401164" cy="1409897"/>
          </a:xfrm>
          <a:prstGeom prst="rect">
            <a:avLst/>
          </a:prstGeom>
        </p:spPr>
      </p:pic>
      <p:pic>
        <p:nvPicPr>
          <p:cNvPr id="6" name="Picture 1" descr="A picture containing chart&#10;&#10;Description automatically generated">
            <a:extLst>
              <a:ext uri="{FF2B5EF4-FFF2-40B4-BE49-F238E27FC236}">
                <a16:creationId xmlns:a16="http://schemas.microsoft.com/office/drawing/2014/main" id="{AFBA0C46-BE36-0583-AB28-9B7E6F9B6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98594"/>
            <a:ext cx="5642744" cy="422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22BDCEF-C651-7EA6-ECC7-5E3EFE54DB6F}"/>
              </a:ext>
            </a:extLst>
          </p:cNvPr>
          <p:cNvSpPr txBox="1"/>
          <p:nvPr/>
        </p:nvSpPr>
        <p:spPr>
          <a:xfrm>
            <a:off x="6096000" y="1690688"/>
            <a:ext cx="376654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b="1" dirty="0"/>
              <a:t>Survival Free of Composite Endpoint: 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/>
              <a:t>Vigorous versus Non-Vigorous groups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799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5056-B0DF-4913-9F4F-4ABE44F0A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</a:p>
        </p:txBody>
      </p:sp>
      <p:pic>
        <p:nvPicPr>
          <p:cNvPr id="3" name="Picture 1" descr="Chart, box and whisker chart&#10;&#10;Description automatically generated">
            <a:extLst>
              <a:ext uri="{FF2B5EF4-FFF2-40B4-BE49-F238E27FC236}">
                <a16:creationId xmlns:a16="http://schemas.microsoft.com/office/drawing/2014/main" id="{9195225E-DC06-8E1D-6D39-16672DF78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516" y="1738312"/>
            <a:ext cx="6340475" cy="475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EA54DD-55D1-F50C-B2FF-0291C0348AB0}"/>
              </a:ext>
            </a:extLst>
          </p:cNvPr>
          <p:cNvSpPr txBox="1"/>
          <p:nvPr/>
        </p:nvSpPr>
        <p:spPr>
          <a:xfrm>
            <a:off x="345009" y="1738312"/>
            <a:ext cx="49077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b="1" dirty="0"/>
              <a:t>Hazard Ratios for composite endpoint comparing </a:t>
            </a:r>
          </a:p>
          <a:p>
            <a:pPr>
              <a:spcBef>
                <a:spcPct val="0"/>
              </a:spcBef>
            </a:pPr>
            <a:r>
              <a:rPr lang="en-US" altLang="en-US" sz="1800" b="1" dirty="0"/>
              <a:t>vigorous versus non-vigorous groups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15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631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In The Thick of It: LIVE-HCM Trial</vt:lpstr>
      <vt:lpstr>In The Thick of It</vt:lpstr>
      <vt:lpstr>Disclosures</vt:lpstr>
      <vt:lpstr>Background</vt:lpstr>
      <vt:lpstr>Study Objectives</vt:lpstr>
      <vt:lpstr>Study Methods</vt:lpstr>
      <vt:lpstr>Study Methods 2.</vt:lpstr>
      <vt:lpstr>Results</vt:lpstr>
      <vt:lpstr>Results</vt:lpstr>
      <vt:lpstr>Conclusions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Thick of It</dc:title>
  <dc:creator>Andrew Wang, MD</dc:creator>
  <cp:lastModifiedBy>Andrew Wang, MD</cp:lastModifiedBy>
  <cp:revision>13</cp:revision>
  <dcterms:created xsi:type="dcterms:W3CDTF">2023-03-12T19:33:12Z</dcterms:created>
  <dcterms:modified xsi:type="dcterms:W3CDTF">2023-04-07T13:25:50Z</dcterms:modified>
</cp:coreProperties>
</file>